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309" r:id="rId3"/>
    <p:sldId id="335" r:id="rId4"/>
    <p:sldId id="310" r:id="rId5"/>
    <p:sldId id="260" r:id="rId6"/>
    <p:sldId id="283" r:id="rId7"/>
    <p:sldId id="311" r:id="rId8"/>
    <p:sldId id="284" r:id="rId9"/>
    <p:sldId id="313" r:id="rId10"/>
    <p:sldId id="312" r:id="rId11"/>
    <p:sldId id="325" r:id="rId12"/>
    <p:sldId id="330" r:id="rId13"/>
    <p:sldId id="314" r:id="rId14"/>
    <p:sldId id="328" r:id="rId15"/>
    <p:sldId id="329" r:id="rId16"/>
    <p:sldId id="317" r:id="rId17"/>
    <p:sldId id="331" r:id="rId18"/>
    <p:sldId id="327" r:id="rId19"/>
    <p:sldId id="318" r:id="rId20"/>
    <p:sldId id="319" r:id="rId21"/>
    <p:sldId id="320" r:id="rId22"/>
    <p:sldId id="321" r:id="rId23"/>
    <p:sldId id="332" r:id="rId24"/>
    <p:sldId id="333" r:id="rId25"/>
    <p:sldId id="322" r:id="rId26"/>
    <p:sldId id="334" r:id="rId27"/>
    <p:sldId id="324" r:id="rId28"/>
    <p:sldId id="326" r:id="rId29"/>
    <p:sldId id="279" r:id="rId30"/>
    <p:sldId id="280" r:id="rId31"/>
    <p:sldId id="281" r:id="rId32"/>
    <p:sldId id="27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6700"/>
    <a:srgbClr val="FF6A00"/>
    <a:srgbClr val="000000"/>
    <a:srgbClr val="F5B9A4"/>
    <a:srgbClr val="C36626"/>
    <a:srgbClr val="D70300"/>
    <a:srgbClr val="6C92C0"/>
    <a:srgbClr val="48A2A0"/>
    <a:srgbClr val="B0C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2" autoAdjust="0"/>
    <p:restoredTop sz="94660"/>
  </p:normalViewPr>
  <p:slideViewPr>
    <p:cSldViewPr snapToGrid="0" showGuides="1">
      <p:cViewPr>
        <p:scale>
          <a:sx n="95" d="100"/>
          <a:sy n="95" d="100"/>
        </p:scale>
        <p:origin x="824" y="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  <a:t>19/8/4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43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89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84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2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5513294" y="1745928"/>
            <a:ext cx="6678705" cy="5132634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F6A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FF67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2095" y="2967335"/>
            <a:ext cx="38170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6A00"/>
                </a:solidFill>
                <a:latin typeface="Heiti SC Medium" pitchFamily="2" charset="-128"/>
                <a:ea typeface="Heiti SC Medium" pitchFamily="2" charset="-128"/>
              </a:rPr>
              <a:t>得到大学</a:t>
            </a:r>
            <a:r>
              <a:rPr lang="zh-CN" altLang="en-US" sz="2400" dirty="0" smtClean="0">
                <a:solidFill>
                  <a:srgbClr val="FF6A00"/>
                </a:solidFill>
                <a:latin typeface="Heiti SC Medium" pitchFamily="2" charset="-128"/>
                <a:ea typeface="Heiti SC Medium" pitchFamily="2" charset="-128"/>
              </a:rPr>
              <a:t>第</a:t>
            </a:r>
            <a:r>
              <a:rPr lang="en-US" altLang="zh-CN" sz="2400" dirty="0">
                <a:solidFill>
                  <a:srgbClr val="FF6A00"/>
                </a:solidFill>
                <a:latin typeface="Heiti SC Medium" pitchFamily="2" charset="-128"/>
                <a:ea typeface="Heiti SC Medium" pitchFamily="2" charset="-128"/>
              </a:rPr>
              <a:t>4</a:t>
            </a:r>
            <a:r>
              <a:rPr lang="zh-CN" altLang="en-US" sz="2400" dirty="0" smtClean="0">
                <a:solidFill>
                  <a:srgbClr val="FF6A00"/>
                </a:solidFill>
                <a:latin typeface="Heiti SC Medium" pitchFamily="2" charset="-128"/>
                <a:ea typeface="Heiti SC Medium" pitchFamily="2" charset="-128"/>
              </a:rPr>
              <a:t>期学员 刘新艳</a:t>
            </a:r>
            <a:endParaRPr lang="zh-CN" altLang="en-US" sz="2400" dirty="0">
              <a:solidFill>
                <a:srgbClr val="FF6A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5508" y="1797527"/>
            <a:ext cx="83920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000" b="1" dirty="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如果收到法院的传票，你该怎么办？</a:t>
            </a:r>
            <a:endParaRPr lang="zh-CN" altLang="en-US" sz="40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2013E828-D3A6-EB4E-B89A-31AFB6204D2D}"/>
              </a:ext>
            </a:extLst>
          </p:cNvPr>
          <p:cNvSpPr/>
          <p:nvPr/>
        </p:nvSpPr>
        <p:spPr>
          <a:xfrm>
            <a:off x="0" y="-863999"/>
            <a:ext cx="11597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字体采用黑体（在</a:t>
            </a:r>
            <a:r>
              <a:rPr lang="en-US" altLang="zh-CN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MAC</a:t>
            </a:r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CN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Window</a:t>
            </a:r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电脑均会识别），主标题文字大小建议为</a:t>
            </a:r>
            <a:r>
              <a:rPr lang="en-US" altLang="zh-CN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50px</a:t>
            </a:r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，次标题为</a:t>
            </a:r>
            <a:r>
              <a:rPr lang="en-US" altLang="zh-CN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24px</a:t>
            </a:r>
          </a:p>
        </p:txBody>
      </p:sp>
    </p:spTree>
    <p:extLst>
      <p:ext uri="{BB962C8B-B14F-4D97-AF65-F5344CB8AC3E}">
        <p14:creationId xmlns:p14="http://schemas.microsoft.com/office/powerpoint/2010/main" val="25644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82691" y="1550990"/>
            <a:ext cx="1900581" cy="1900581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008115" y="2797903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-244753" y="2204657"/>
            <a:ext cx="3955467" cy="593246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D70300">
                      <a:alpha val="43137"/>
                    </a:srgbClr>
                  </a:outerShdw>
                </a:effectLst>
                <a:cs typeface="Arial" pitchFamily="34" charset="0"/>
              </a:rPr>
              <a:t>  怎么办？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D703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2591010" y="2662030"/>
            <a:ext cx="89789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找到</a:t>
            </a:r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一个靠谱</a:t>
            </a:r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的好律师</a:t>
            </a:r>
            <a:endParaRPr lang="en-US" altLang="zh-CN" sz="2800" b="1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5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13139" y="39883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eiti SC Medium" pitchFamily="2" charset="-128"/>
                <a:ea typeface="Heiti SC Medium" pitchFamily="2" charset="-128"/>
              </a:rPr>
              <a:t>一位靠谱的律师的身份属性：</a:t>
            </a:r>
            <a:endParaRPr lang="zh-CN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87E2818D-5153-B14A-B3D2-7A1E71C6C665}"/>
              </a:ext>
            </a:extLst>
          </p:cNvPr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E9F8CF00-CDBD-AF48-92DD-DFD2F9FA6A2D}"/>
              </a:ext>
            </a:extLst>
          </p:cNvPr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6D171BB3-277E-A544-A588-4CDC8C806545}"/>
              </a:ext>
            </a:extLst>
          </p:cNvPr>
          <p:cNvSpPr/>
          <p:nvPr/>
        </p:nvSpPr>
        <p:spPr>
          <a:xfrm>
            <a:off x="1483556" y="-827322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可用于描述观点，文字</a:t>
            </a:r>
            <a:r>
              <a:rPr lang="en-US" altLang="zh-CN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+</a:t>
            </a:r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进度类的展示形式</a:t>
            </a:r>
            <a:endParaRPr lang="en-US" altLang="zh-CN" dirty="0">
              <a:solidFill>
                <a:srgbClr val="ED7C3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35" y="1311859"/>
            <a:ext cx="5969000" cy="4394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75295" y="24815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我们拥有世界上最多的律师</a:t>
            </a:r>
            <a:r>
              <a:rPr lang="zh-CN" altLang="en-US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，</a:t>
            </a:r>
            <a:endParaRPr lang="en-US" altLang="zh-CN" b="1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但</a:t>
            </a:r>
            <a:r>
              <a:rPr lang="zh-CN" altLang="en-US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不能说我们拥有的正义最多</a:t>
            </a:r>
            <a:endParaRPr lang="en-US" altLang="zh-CN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3612" y="5896411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美国前</a:t>
            </a:r>
            <a:r>
              <a:rPr kumimoji="1" lang="zh-CN" altLang="en-US" b="1" smtClean="0"/>
              <a:t>总统      卡特</a:t>
            </a:r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81937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13139" y="39883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eiti SC Medium" pitchFamily="2" charset="-128"/>
                <a:ea typeface="Heiti SC Medium" pitchFamily="2" charset="-128"/>
              </a:rPr>
              <a:t>一位靠谱的律师的身份属性：</a:t>
            </a:r>
            <a:endParaRPr lang="zh-CN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87E2818D-5153-B14A-B3D2-7A1E71C6C665}"/>
              </a:ext>
            </a:extLst>
          </p:cNvPr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E9F8CF00-CDBD-AF48-92DD-DFD2F9FA6A2D}"/>
              </a:ext>
            </a:extLst>
          </p:cNvPr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6D171BB3-277E-A544-A588-4CDC8C806545}"/>
              </a:ext>
            </a:extLst>
          </p:cNvPr>
          <p:cNvSpPr/>
          <p:nvPr/>
        </p:nvSpPr>
        <p:spPr>
          <a:xfrm>
            <a:off x="1483556" y="-827322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可用于描述观点，文字</a:t>
            </a:r>
            <a:r>
              <a:rPr lang="en-US" altLang="zh-CN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+</a:t>
            </a:r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进度类的展示形式</a:t>
            </a:r>
            <a:endParaRPr lang="en-US" altLang="zh-CN" dirty="0">
              <a:solidFill>
                <a:srgbClr val="ED7C3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42808" y="2082386"/>
            <a:ext cx="3941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真正的高手律师：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为你的案件全力以赴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给你带来法律解决方案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给你智慧点拨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89900" y="557994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远离靠他人的愚昧、</a:t>
            </a:r>
            <a:r>
              <a:rPr kumimoji="1" lang="zh-CN" altLang="en-US" b="1" smtClean="0"/>
              <a:t>法盲赚钱的律师</a:t>
            </a:r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5927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863988" y="292194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87062" y="201313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3803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5120" y="344851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能否制定合理的诉讼战术，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帮你把诉讼利益最大化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52666" y="3432968"/>
            <a:ext cx="295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能否指导你保留关键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证据，为你准备一手好牌？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17579" y="340098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能否帮你整合各类有效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资源，打赢官司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473870" y="1984110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51498" y="2219268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389443" y="2912658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891210" y="1984110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062874" y="2219269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861364" y="284531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一个靠谱的好律师：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444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863988" y="292194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87062" y="201313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3803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5120" y="344851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能否制定合理的诉讼战术，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帮你把诉讼利益最大化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一个靠谱的好律师：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464424" y="15329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案例：</a:t>
            </a:r>
            <a:endParaRPr kumimoji="1"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5230905" y="2419324"/>
            <a:ext cx="6357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/>
              <a:t>餐饮管理公司股东之一张先生，收到法院寄来的一张开庭传票</a:t>
            </a:r>
            <a:endParaRPr kumimoji="1" lang="en-US" altLang="zh-CN" b="1" dirty="0" smtClean="0"/>
          </a:p>
          <a:p>
            <a:endParaRPr kumimoji="1" lang="en-US" altLang="zh-CN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4464424" y="3448513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诉讼请求：返还所欠公司债务近</a:t>
            </a:r>
            <a:r>
              <a:rPr kumimoji="1" lang="en-US" altLang="zh-CN" b="1" dirty="0" smtClean="0"/>
              <a:t>30</a:t>
            </a:r>
            <a:r>
              <a:rPr kumimoji="1" lang="zh-CN" altLang="en-US" b="1" dirty="0" smtClean="0"/>
              <a:t>万元</a:t>
            </a:r>
            <a:endParaRPr kumimoji="1"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4464424" y="4351822"/>
            <a:ext cx="6494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事实与理由：</a:t>
            </a:r>
            <a:r>
              <a:rPr kumimoji="1" lang="en-US" altLang="zh-CN" b="1" dirty="0" smtClean="0"/>
              <a:t>2017</a:t>
            </a:r>
            <a:r>
              <a:rPr kumimoji="1" lang="zh-CN" altLang="en-US" b="1" dirty="0" smtClean="0"/>
              <a:t>年</a:t>
            </a:r>
            <a:r>
              <a:rPr kumimoji="1" lang="en-US" altLang="zh-CN" b="1" dirty="0" smtClean="0"/>
              <a:t>3</a:t>
            </a:r>
            <a:r>
              <a:rPr kumimoji="1" lang="zh-CN" altLang="en-US" b="1" dirty="0" smtClean="0"/>
              <a:t>月份到</a:t>
            </a:r>
            <a:r>
              <a:rPr kumimoji="1" lang="en-US" altLang="zh-CN" b="1" dirty="0" smtClean="0"/>
              <a:t>6</a:t>
            </a:r>
            <a:r>
              <a:rPr kumimoji="1" lang="zh-CN" altLang="en-US" b="1" dirty="0" smtClean="0"/>
              <a:t>月份期间，张先生账户收到公司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 账户汇入钱款近</a:t>
            </a:r>
            <a:r>
              <a:rPr kumimoji="1" lang="en-US" altLang="zh-CN" b="1" dirty="0" smtClean="0"/>
              <a:t>30</a:t>
            </a:r>
            <a:r>
              <a:rPr kumimoji="1" lang="zh-CN" altLang="en-US" b="1" dirty="0" smtClean="0"/>
              <a:t>万元，至今未还。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648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863988" y="292194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87062" y="201313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3803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5120" y="344851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能否制定合理的诉讼战术，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帮你把诉讼利益最大化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一个靠谱的好律师：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464424" y="15329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案例：</a:t>
            </a:r>
            <a:endParaRPr kumimoji="1"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4464424" y="2456185"/>
            <a:ext cx="66479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kumimoji="1" lang="zh-CN" altLang="en-US" b="1" dirty="0" smtClean="0"/>
              <a:t>律师战术：提议召开股东会，以股东会决议化解本次诉讼危机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一张盖有公司印鉴的起诉状未必代表公司的真实意志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4666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25246" y="3597675"/>
            <a:ext cx="295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能否指导你保留关键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证据，为你准备一手好牌？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11716" y="2105134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24078" y="2311271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362023" y="2945263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一个靠谱的好律师：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430209" y="1735802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案例：举证期限、逾期举证、证据准备、证据质证、证据审核和认定</a:t>
            </a:r>
            <a:endParaRPr kumimoji="1"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430209" y="2228966"/>
            <a:ext cx="782778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             一家集团公司收到传票、起诉状、诉讼保全裁定书</a:t>
            </a:r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kumimoji="1" lang="zh-CN" altLang="en-US" b="1" dirty="0" smtClean="0"/>
              <a:t>原告：该集团公司在一个项目中合作过的一家公司（某置业公司）</a:t>
            </a:r>
            <a:endParaRPr kumimoji="1" lang="en-US" altLang="zh-CN" b="1" dirty="0" smtClean="0"/>
          </a:p>
          <a:p>
            <a:endParaRPr kumimoji="1" lang="en-US" altLang="zh-CN" b="1" dirty="0" smtClean="0"/>
          </a:p>
          <a:p>
            <a:r>
              <a:rPr kumimoji="1" lang="zh-CN" altLang="en-US" b="1" dirty="0" smtClean="0"/>
              <a:t>诉讼请求：要求该公司支付违约金、价格损失赔偿金</a:t>
            </a:r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kumimoji="1" lang="zh-CN" altLang="en-US" b="1" dirty="0" smtClean="0"/>
              <a:t>事实与理由：</a:t>
            </a:r>
            <a:r>
              <a:rPr kumimoji="1" lang="en-US" altLang="zh-CN" b="1" dirty="0" smtClean="0"/>
              <a:t>2018</a:t>
            </a:r>
            <a:r>
              <a:rPr kumimoji="1" lang="zh-CN" altLang="en-US" b="1" dirty="0" smtClean="0"/>
              <a:t>年，某置业公司与该集团公司签署一份补充协议，因某</a:t>
            </a:r>
            <a:endParaRPr kumimoji="1" lang="en-US" altLang="zh-CN" b="1" dirty="0" smtClean="0"/>
          </a:p>
          <a:p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 项目拖延，约定集团公司赔付某置业公司违约金、以及市场价</a:t>
            </a:r>
            <a:endParaRPr kumimoji="1" lang="en-US" altLang="zh-CN" b="1" dirty="0" smtClean="0"/>
          </a:p>
          <a:p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 格波动的价格损失。</a:t>
            </a:r>
            <a:endParaRPr kumimoji="1" lang="en-US" altLang="zh-CN" b="1" dirty="0" smtClean="0"/>
          </a:p>
          <a:p>
            <a:endParaRPr kumimoji="1" lang="en-US" altLang="zh-CN" b="1" dirty="0" smtClean="0"/>
          </a:p>
          <a:p>
            <a:r>
              <a:rPr kumimoji="1" lang="zh-CN" altLang="en-US" b="1" dirty="0" smtClean="0"/>
              <a:t>公司老板：补充协议上的印章可能是真实的，但公司绝对没有签过这样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一份协议，高管人又不在了，真相似乎无法复原？</a:t>
            </a:r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kumimoji="1" lang="zh-CN" altLang="en-US" b="1" dirty="0" smtClean="0"/>
              <a:t>           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552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25246" y="3597675"/>
            <a:ext cx="295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能否知道你保留关键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证据，为你准备一手好牌？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11716" y="2105134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24078" y="2311271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362023" y="2945263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一个靠谱的好律师：</a:t>
            </a:r>
            <a:endParaRPr kumimoji="1"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430209" y="1785213"/>
            <a:ext cx="796083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律师： </a:t>
            </a:r>
            <a:r>
              <a:rPr kumimoji="1" lang="en-US" altLang="zh-CN" b="1" dirty="0" smtClean="0"/>
              <a:t>1</a:t>
            </a:r>
            <a:r>
              <a:rPr kumimoji="1" lang="zh-CN" altLang="en-US" b="1" dirty="0" smtClean="0"/>
              <a:t>、以</a:t>
            </a:r>
            <a:r>
              <a:rPr kumimoji="1" lang="zh-CN" altLang="en-US" b="1" dirty="0"/>
              <a:t>时间换取准备证据</a:t>
            </a:r>
            <a:r>
              <a:rPr kumimoji="1" lang="zh-CN" altLang="en-US" b="1" dirty="0" smtClean="0"/>
              <a:t>的空间；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</a:t>
            </a:r>
            <a:endParaRPr kumimoji="1" lang="en-US" altLang="zh-CN" b="1" dirty="0" smtClean="0"/>
          </a:p>
          <a:p>
            <a:r>
              <a:rPr kumimoji="1" lang="zh-CN" altLang="en-US" b="1" dirty="0" smtClean="0"/>
              <a:t>                 印鉴真实性的司法鉴定申请；</a:t>
            </a:r>
            <a:endParaRPr kumimoji="1" lang="en-US" altLang="zh-CN" b="1" dirty="0" smtClean="0"/>
          </a:p>
          <a:p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延长举证时限申请；</a:t>
            </a:r>
            <a:endParaRPr kumimoji="1" lang="en-US" altLang="zh-CN" b="1" dirty="0" smtClean="0"/>
          </a:p>
          <a:p>
            <a:endParaRPr kumimoji="1" lang="en-US" altLang="zh-CN" b="1" dirty="0" smtClean="0"/>
          </a:p>
          <a:p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</a:t>
            </a:r>
            <a:r>
              <a:rPr kumimoji="1" lang="en-US" altLang="zh-CN" b="1" dirty="0" smtClean="0"/>
              <a:t>2</a:t>
            </a:r>
            <a:r>
              <a:rPr kumimoji="1" lang="zh-CN" altLang="en-US" b="1" dirty="0" smtClean="0"/>
              <a:t>、着手准备以下证据：</a:t>
            </a:r>
            <a:endParaRPr kumimoji="1" lang="en-US" altLang="zh-CN" b="1" dirty="0" smtClean="0"/>
          </a:p>
          <a:p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证据</a:t>
            </a:r>
            <a:r>
              <a:rPr kumimoji="1" lang="en-US" altLang="zh-CN" b="1" dirty="0" smtClean="0"/>
              <a:t>1</a:t>
            </a:r>
            <a:r>
              <a:rPr kumimoji="1" lang="zh-CN" altLang="en-US" b="1" dirty="0" smtClean="0"/>
              <a:t>： 公司印鉴使用管理制度、印鉴使用登记表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证据</a:t>
            </a:r>
            <a:r>
              <a:rPr kumimoji="1" lang="en-US" altLang="zh-CN" b="1" dirty="0" smtClean="0"/>
              <a:t>2</a:t>
            </a:r>
            <a:r>
              <a:rPr kumimoji="1" lang="zh-CN" altLang="en-US" b="1" dirty="0" smtClean="0"/>
              <a:t>：补充协议当日，客户公司老板与集团公司老板微信，办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          理公证取证，取得公证书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证据</a:t>
            </a:r>
            <a:r>
              <a:rPr kumimoji="1" lang="en-US" altLang="zh-CN" b="1" dirty="0" smtClean="0"/>
              <a:t>3</a:t>
            </a:r>
            <a:r>
              <a:rPr kumimoji="1" lang="zh-CN" altLang="en-US" b="1" dirty="0" smtClean="0"/>
              <a:t>：印章保管人的证人证言</a:t>
            </a:r>
            <a:endParaRPr kumimoji="1" lang="en-US" altLang="zh-CN" b="1" dirty="0" smtClean="0"/>
          </a:p>
          <a:p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证据</a:t>
            </a:r>
            <a:r>
              <a:rPr kumimoji="1" lang="en-US" altLang="zh-CN" b="1" dirty="0" smtClean="0"/>
              <a:t>4</a:t>
            </a:r>
            <a:r>
              <a:rPr kumimoji="1" lang="zh-CN" altLang="en-US" b="1" dirty="0" smtClean="0"/>
              <a:t>：“补充协议”本身也是集团公司可以利用的“证据”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0266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25246" y="3597675"/>
            <a:ext cx="295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能否知道你保留关键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证据，为你准备一手好牌？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11716" y="2105134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24078" y="2311271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362023" y="2945263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一个靠谱的好律师：</a:t>
            </a:r>
            <a:endParaRPr kumimoji="1"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213268" y="401317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证据是诉讼的脊梁</a:t>
            </a:r>
            <a:endParaRPr kumimoji="1"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840696" y="2428474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诉讼请求</a:t>
            </a:r>
            <a:r>
              <a:rPr kumimoji="1" lang="en-US" altLang="zh-CN" sz="2400" b="1" dirty="0" smtClean="0"/>
              <a:t>----</a:t>
            </a:r>
            <a:r>
              <a:rPr kumimoji="1" lang="zh-CN" altLang="en-US" sz="2400" b="1" dirty="0" smtClean="0"/>
              <a:t>案件事实</a:t>
            </a:r>
            <a:r>
              <a:rPr kumimoji="1" lang="en-US" altLang="zh-CN" sz="2400" b="1" dirty="0" smtClean="0"/>
              <a:t>----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证据</a:t>
            </a:r>
            <a:r>
              <a:rPr kumimoji="1" lang="en-US" altLang="zh-CN" sz="2400" b="1" dirty="0" smtClean="0"/>
              <a:t>----</a:t>
            </a:r>
            <a:r>
              <a:rPr kumimoji="1" lang="zh-CN" altLang="en-US" sz="2400" b="1" dirty="0" smtClean="0"/>
              <a:t>适用法律</a:t>
            </a:r>
            <a:r>
              <a:rPr kumimoji="1" lang="en-US" altLang="zh-CN" sz="2400" b="1" dirty="0" smtClean="0"/>
              <a:t>----</a:t>
            </a:r>
            <a:r>
              <a:rPr kumimoji="1" lang="zh-CN" altLang="en-US" sz="2400" b="1" dirty="0" smtClean="0"/>
              <a:t>判决书</a:t>
            </a:r>
            <a:endParaRPr kumimoji="1"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424082" y="5280013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提供证据</a:t>
            </a:r>
            <a:r>
              <a:rPr kumimoji="1" lang="en-US" altLang="zh-CN" sz="2400" b="1" dirty="0" smtClean="0"/>
              <a:t>----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待证事实真实性？</a:t>
            </a:r>
            <a:r>
              <a:rPr kumimoji="1" lang="en-US" altLang="zh-CN" sz="2400" b="1" dirty="0" smtClean="0"/>
              <a:t>----</a:t>
            </a:r>
            <a:r>
              <a:rPr kumimoji="1" lang="zh-CN" altLang="en-US" sz="2400" b="1" dirty="0" smtClean="0"/>
              <a:t>法律后果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659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60469" y="384283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能否帮你整合各类有效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资源，打赢官司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16106" y="2299280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28468" y="2508172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003548" y="3225550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一个靠谱的好律师：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070761" y="17202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案例：</a:t>
            </a:r>
            <a:endParaRPr kumimoji="1"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4615445" y="227940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法律最可怕的地方</a:t>
            </a:r>
            <a:r>
              <a:rPr kumimoji="1" lang="zh-CN" altLang="en-US" b="1" smtClean="0"/>
              <a:t>：可以被解释</a:t>
            </a:r>
            <a:endParaRPr kumimoji="1"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4087906" y="3065929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专家论证意见：公司法问题、刑法问题、经济学问题。。。</a:t>
            </a:r>
            <a:endParaRPr kumimoji="1"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276165" y="4226950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>
                <a:solidFill>
                  <a:srgbClr val="FF0000"/>
                </a:solidFill>
              </a:rPr>
              <a:t>至暗时刻：如果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遇到资源比你强大的对手，怎么办？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76165" y="5042647"/>
            <a:ext cx="7340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案件如果有法律、道义上的正当性，一个靠谱的好律师，是会在案件的</a:t>
            </a:r>
            <a:endParaRPr kumimoji="1" lang="en-US" altLang="zh-CN" b="1" dirty="0" smtClean="0"/>
          </a:p>
          <a:p>
            <a:r>
              <a:rPr kumimoji="1" lang="zh-CN" altLang="en-US" b="1" dirty="0" smtClean="0"/>
              <a:t>             </a:t>
            </a:r>
            <a:endParaRPr kumimoji="1" lang="en-US" altLang="zh-CN" b="1" dirty="0" smtClean="0"/>
          </a:p>
          <a:p>
            <a:r>
              <a:rPr kumimoji="1" lang="zh-CN" altLang="en-US" b="1" dirty="0" smtClean="0"/>
              <a:t>黑暗中撕出一道裂缝，让你看到坚持下来的光亮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0213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82691" y="1550990"/>
            <a:ext cx="1900581" cy="1900581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008115" y="2797903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-244753" y="2204657"/>
            <a:ext cx="3955467" cy="593246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D70300">
                      <a:alpha val="43137"/>
                    </a:srgbClr>
                  </a:outerShdw>
                </a:effectLst>
                <a:cs typeface="Arial" pitchFamily="34" charset="0"/>
              </a:rPr>
              <a:t>传票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D703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18" y="1519773"/>
            <a:ext cx="6392146" cy="5247269"/>
          </a:xfrm>
          <a:prstGeom prst="rect">
            <a:avLst/>
          </a:prstGeom>
        </p:spPr>
      </p:pic>
      <p:sp>
        <p:nvSpPr>
          <p:cNvPr id="11" name="TextBox 7"/>
          <p:cNvSpPr txBox="1"/>
          <p:nvPr/>
        </p:nvSpPr>
        <p:spPr>
          <a:xfrm>
            <a:off x="1899768" y="543778"/>
            <a:ext cx="89789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你接到过法院的传票？</a:t>
            </a:r>
            <a:endParaRPr lang="en-US" altLang="zh-CN" sz="2800" b="1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1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863988" y="292194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87062" y="201313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3803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3976" y="3448513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Heiti SC Medium" pitchFamily="2" charset="-128"/>
                <a:ea typeface="Heiti SC Medium" pitchFamily="2" charset="-128"/>
              </a:rPr>
              <a:t>SWOT</a:t>
            </a:r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分析，现代智能工具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帮你锁定胜局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56166" y="3419491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帮你避过那些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诉讼中的坑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65111" y="344851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为你开一次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模拟法庭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48413" y="1984110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24833" y="2204109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673006" y="2897148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828540" y="1975687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957814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772164" y="2888398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一个真正顶级的律师：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2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863988" y="292194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87062" y="201313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3803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3976" y="3448513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Heiti SC Medium" pitchFamily="2" charset="-128"/>
                <a:ea typeface="Heiti SC Medium" pitchFamily="2" charset="-128"/>
              </a:rPr>
              <a:t>SWOT</a:t>
            </a:r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分析，现代智能工具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帮你锁定胜局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一个真正顶级的律师：</a:t>
            </a:r>
            <a:endParaRPr kumimoji="1"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746812" y="15598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案例：</a:t>
            </a:r>
            <a:endParaRPr kumimoji="1"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4763363" y="2381880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案情分析报告：</a:t>
            </a:r>
            <a:r>
              <a:rPr kumimoji="1" lang="zh-CN" altLang="en-US" b="1" dirty="0" smtClean="0"/>
              <a:t>优势、劣势、诉讼中可能的威胁、胜诉机会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      案情分析报告</a:t>
            </a:r>
            <a:r>
              <a:rPr kumimoji="1" lang="en-US" altLang="zh-CN" b="1" dirty="0" smtClean="0"/>
              <a:t>-----</a:t>
            </a:r>
            <a:r>
              <a:rPr kumimoji="1" lang="zh-CN" altLang="en-US" b="1" dirty="0" smtClean="0"/>
              <a:t>案件</a:t>
            </a:r>
            <a:r>
              <a:rPr kumimoji="1" lang="zh-CN" altLang="en-US" b="1" dirty="0" smtClean="0"/>
              <a:t>审理</a:t>
            </a:r>
            <a:r>
              <a:rPr kumimoji="1" lang="zh-CN" altLang="en-US" b="1" dirty="0" smtClean="0"/>
              <a:t>的脉络</a:t>
            </a:r>
            <a:endParaRPr kumimoji="1"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746812" y="409484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裁判可能结果的</a:t>
            </a:r>
            <a:endParaRPr kumimoji="1" lang="en-US" altLang="zh-CN" b="1" dirty="0" smtClean="0">
              <a:solidFill>
                <a:srgbClr val="FF0000"/>
              </a:solidFill>
            </a:endParaRPr>
          </a:p>
          <a:p>
            <a:r>
              <a:rPr kumimoji="1" lang="zh-CN" altLang="en-US" b="1" dirty="0" smtClean="0">
                <a:solidFill>
                  <a:srgbClr val="FF0000"/>
                </a:solidFill>
              </a:rPr>
              <a:t>大数据分析报告：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61412" y="4094844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        分析案件的几个关键要素</a:t>
            </a:r>
            <a:endParaRPr kumimoji="1" lang="en-US" altLang="zh-CN" b="1" dirty="0" smtClean="0"/>
          </a:p>
          <a:p>
            <a:r>
              <a:rPr kumimoji="1" lang="zh-CN" altLang="en-US" b="1" dirty="0" smtClean="0"/>
              <a:t>法院裁判可能性和可能裁判结果的占比</a:t>
            </a:r>
            <a:endParaRPr kumimoji="1"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4477870" y="5530809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利用工具，将法律规则嵌套进你的案件，</a:t>
            </a:r>
            <a:r>
              <a:rPr kumimoji="1" lang="zh-CN" altLang="en-US" b="1" smtClean="0"/>
              <a:t>让案件出现它本应出现的结果</a:t>
            </a:r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19786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863988" y="292194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87062" y="201313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3803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64235" y="3457333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帮你避过那些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诉讼中的坑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一个真正顶级的律师：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303059" y="153608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案例：   一起股权继承纠纷下的案中案</a:t>
            </a:r>
            <a:endParaRPr kumimoji="1"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4303059" y="2232212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 案件</a:t>
            </a:r>
            <a:r>
              <a:rPr kumimoji="1" lang="en-US" altLang="zh-CN" b="1" dirty="0" smtClean="0"/>
              <a:t>1</a:t>
            </a:r>
            <a:r>
              <a:rPr kumimoji="1" lang="zh-CN" altLang="en-US" b="1" dirty="0" smtClean="0"/>
              <a:t>：  股权继承纠纷：</a:t>
            </a:r>
            <a:endParaRPr kumimoji="1"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794002" y="3010183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继承母亲所持有公司股权</a:t>
            </a:r>
            <a:r>
              <a:rPr kumimoji="1" lang="en-US" altLang="zh-CN" b="1" dirty="0" smtClean="0"/>
              <a:t>81%</a:t>
            </a:r>
            <a:r>
              <a:rPr kumimoji="1" lang="zh-CN" altLang="en-US" b="1" dirty="0" smtClean="0"/>
              <a:t>的三分之一，即</a:t>
            </a:r>
            <a:r>
              <a:rPr kumimoji="1" lang="en-US" altLang="zh-CN" b="1" dirty="0" smtClean="0"/>
              <a:t>27%</a:t>
            </a:r>
            <a:endParaRPr kumimoji="1"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794002" y="378815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公司股东为母亲、父亲、母亲持股</a:t>
            </a:r>
            <a:r>
              <a:rPr kumimoji="1" lang="en-US" altLang="zh-CN" b="1" dirty="0" smtClean="0"/>
              <a:t>81%</a:t>
            </a:r>
            <a:r>
              <a:rPr kumimoji="1" lang="zh-CN" altLang="en-US" b="1" dirty="0" smtClean="0"/>
              <a:t>、父亲</a:t>
            </a:r>
            <a:r>
              <a:rPr kumimoji="1" lang="en-US" altLang="zh-CN" b="1" dirty="0" smtClean="0"/>
              <a:t>1</a:t>
            </a:r>
            <a:r>
              <a:rPr kumimoji="1" lang="en-US" altLang="zh-CN" b="1" dirty="0"/>
              <a:t>9</a:t>
            </a:r>
            <a:r>
              <a:rPr kumimoji="1" lang="en-US" altLang="zh-CN" b="1" dirty="0" smtClean="0"/>
              <a:t>%</a:t>
            </a:r>
            <a:endParaRPr kumimoji="1"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5794002" y="4974764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弟弟怂恿父亲伪造股权转让协议，将母亲名下股权变更</a:t>
            </a:r>
            <a:endParaRPr kumimoji="1" lang="en-US" altLang="zh-CN" b="1" dirty="0" smtClean="0"/>
          </a:p>
          <a:p>
            <a:r>
              <a:rPr kumimoji="1" lang="zh-CN" altLang="en-US" b="1" dirty="0" smtClean="0"/>
              <a:t>至父亲名下；</a:t>
            </a:r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kumimoji="1" lang="zh-CN" altLang="en-US" b="1" dirty="0" smtClean="0"/>
              <a:t>公司由有限公司变更为父亲一人持股的独资公司</a:t>
            </a:r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kumimoji="1" lang="zh-CN" altLang="en-US" b="1" dirty="0" smtClean="0"/>
              <a:t>弟弟放言要将姐姐送进监狱</a:t>
            </a:r>
            <a:endParaRPr kumimoji="1"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378538" y="30101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诉讼请求：</a:t>
            </a:r>
            <a:endParaRPr kumimoji="1"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4378538" y="37606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事实与理由</a:t>
            </a:r>
            <a:endParaRPr kumimoji="1"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5794002" y="4381459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有权与父亲、弟弟按份共同继承母亲</a:t>
            </a:r>
            <a:r>
              <a:rPr kumimoji="1" lang="zh-CN" altLang="en-US" b="1" smtClean="0"/>
              <a:t>遗留股权</a:t>
            </a:r>
            <a:endParaRPr kumimoji="1"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4378538" y="49798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其他案情：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4354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863988" y="292194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87062" y="201313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3803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64235" y="3457333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帮你避过那些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诉讼中的坑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一个真正顶级的律师：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302622" y="1565563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案例：     一起股权继承纠纷下的案中案</a:t>
            </a:r>
            <a:endParaRPr kumimoji="1"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5341367" y="2671661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审理股权继承纠纷的法官建议姐姐，提起行政诉讼</a:t>
            </a:r>
            <a:endParaRPr kumimoji="1" lang="zh-CN" altLang="en-US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5794002" y="358783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司法建议函化解一场诉讼</a:t>
            </a:r>
            <a:endParaRPr kumimoji="1"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302622" y="35958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律师策略：</a:t>
            </a:r>
            <a:endParaRPr kumimoji="1"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4302622" y="2197214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案件</a:t>
            </a:r>
            <a:r>
              <a:rPr kumimoji="1" lang="en-US" altLang="zh-CN" b="1" dirty="0" smtClean="0"/>
              <a:t>2</a:t>
            </a:r>
            <a:r>
              <a:rPr kumimoji="1" lang="zh-CN" altLang="en-US" b="1" dirty="0" smtClean="0"/>
              <a:t>：</a:t>
            </a:r>
            <a:endParaRPr kumimoji="1"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341367" y="218182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撤销错误的股权变更</a:t>
            </a:r>
            <a:r>
              <a:rPr kumimoji="1" lang="zh-CN" altLang="en-US" b="1" smtClean="0"/>
              <a:t>登记的行政诉讼</a:t>
            </a:r>
            <a:endParaRPr kumimoji="1"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5794002" y="4475623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帮助姐姐避免掉一场不需要的行政诉讼</a:t>
            </a:r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kumimoji="1" lang="zh-CN" altLang="en-US" b="1" dirty="0" smtClean="0"/>
              <a:t>时间成本、经济成本的节约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353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863988" y="292194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87062" y="201313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3803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64235" y="3457333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帮你避过那些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诉讼中的坑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一个真正顶级的律师：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302622" y="1565563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案例：    一起股权继承纠纷下的案中案</a:t>
            </a:r>
            <a:endParaRPr kumimoji="1" lang="zh-CN" altLang="en-US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5301613" y="2185228"/>
            <a:ext cx="537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mtClean="0"/>
              <a:t>如何应对弟弟涉嫌</a:t>
            </a:r>
            <a:r>
              <a:rPr kumimoji="1" lang="zh-CN" altLang="en-US" b="1" dirty="0" smtClean="0"/>
              <a:t>虚假诉讼的股权代持诉讼</a:t>
            </a:r>
            <a:endParaRPr kumimoji="1" lang="en-US" altLang="zh-CN" b="1" dirty="0" smtClean="0"/>
          </a:p>
          <a:p>
            <a:endParaRPr kumimoji="1"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302622" y="46965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律师策略：</a:t>
            </a:r>
            <a:endParaRPr kumimoji="1"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4302622" y="218182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案件</a:t>
            </a:r>
            <a:r>
              <a:rPr kumimoji="1" lang="en-US" altLang="zh-CN" b="1" dirty="0" smtClean="0"/>
              <a:t>3</a:t>
            </a:r>
            <a:r>
              <a:rPr kumimoji="1" lang="zh-CN" altLang="en-US" b="1" dirty="0" smtClean="0"/>
              <a:t>：</a:t>
            </a:r>
            <a:endParaRPr kumimoji="1"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4315231" y="33560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诉讼请求：</a:t>
            </a:r>
            <a:endParaRPr kumimoji="1"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4315231" y="27666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被告：</a:t>
            </a:r>
            <a:endParaRPr kumimoji="1"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5311008" y="2783626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母亲去世后，由父亲独自持股的公司</a:t>
            </a:r>
            <a:endParaRPr kumimoji="1"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5717366" y="338807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/>
              <a:t>确认其作为公司股东身份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717365" y="3831190"/>
            <a:ext cx="6331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/>
              <a:t>母亲持有</a:t>
            </a:r>
            <a:r>
              <a:rPr kumimoji="1" lang="zh-CN" altLang="en-US" b="1" dirty="0" smtClean="0"/>
              <a:t>的</a:t>
            </a:r>
            <a:r>
              <a:rPr kumimoji="1" lang="en-US" altLang="zh-CN" b="1" dirty="0" smtClean="0"/>
              <a:t>81</a:t>
            </a:r>
            <a:r>
              <a:rPr kumimoji="1" lang="en-US" altLang="zh-CN" b="1" dirty="0"/>
              <a:t>%</a:t>
            </a:r>
            <a:r>
              <a:rPr kumimoji="1" lang="zh-CN" altLang="en-US" b="1" dirty="0"/>
              <a:t>的股权有</a:t>
            </a:r>
            <a:r>
              <a:rPr kumimoji="1" lang="en-US" altLang="zh-CN" b="1" dirty="0"/>
              <a:t>51%</a:t>
            </a:r>
            <a:r>
              <a:rPr kumimoji="1" lang="zh-CN" altLang="en-US" b="1" dirty="0"/>
              <a:t>是代他</a:t>
            </a:r>
            <a:r>
              <a:rPr kumimoji="1" lang="zh-CN" altLang="en-US" b="1" dirty="0" smtClean="0"/>
              <a:t>持有，</a:t>
            </a:r>
            <a:r>
              <a:rPr kumimoji="1" lang="zh-CN" altLang="en-US" b="1" dirty="0"/>
              <a:t>母亲实际仅持有</a:t>
            </a:r>
            <a:r>
              <a:rPr kumimoji="1" lang="en-US" altLang="zh-CN" b="1" dirty="0"/>
              <a:t>30%</a:t>
            </a:r>
            <a:r>
              <a:rPr kumimoji="1" lang="zh-CN" altLang="en-US" b="1" dirty="0"/>
              <a:t>。</a:t>
            </a:r>
            <a:endParaRPr kumimoji="1" lang="en-US" altLang="zh-CN" b="1" dirty="0"/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863361" y="4696526"/>
            <a:ext cx="5724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以积极应诉，告诉法庭真相</a:t>
            </a:r>
            <a:endParaRPr kumimoji="1" lang="en-US" altLang="zh-CN" b="1" dirty="0" smtClean="0"/>
          </a:p>
          <a:p>
            <a:endParaRPr kumimoji="1" lang="en-US" altLang="zh-CN" b="1" dirty="0" smtClean="0"/>
          </a:p>
          <a:p>
            <a:r>
              <a:rPr kumimoji="1" lang="zh-CN" altLang="en-US" b="1" dirty="0" smtClean="0"/>
              <a:t>建议姐姐以第三人身份申请参与该股东代持纠纷诉讼中</a:t>
            </a:r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kumimoji="1" lang="zh-CN" altLang="en-US" b="1" dirty="0" smtClean="0"/>
              <a:t>就股权继承纠纷、涉嫌虚假诉讼，向法官提交律师意见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300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863988" y="292194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87062" y="201313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3803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29951" y="353691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为你开一次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模拟法庭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一个真正顶级的律师：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3855370" y="1869141"/>
            <a:ext cx="5109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案例：   重大案件</a:t>
            </a:r>
            <a:r>
              <a:rPr kumimoji="1" lang="en-US" altLang="zh-CN" b="1" dirty="0" smtClean="0"/>
              <a:t>-----</a:t>
            </a:r>
            <a:r>
              <a:rPr kumimoji="1" lang="zh-CN" altLang="en-US" b="1" dirty="0" smtClean="0"/>
              <a:t>模拟法庭</a:t>
            </a:r>
            <a:r>
              <a:rPr kumimoji="1" lang="en-US" altLang="zh-CN" b="1" dirty="0" smtClean="0"/>
              <a:t>------</a:t>
            </a:r>
            <a:r>
              <a:rPr kumimoji="1" lang="zh-CN" altLang="en-US" b="1" dirty="0" smtClean="0"/>
              <a:t>真实庭审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诉讼中正向思维、逆向思维的全面展现</a:t>
            </a:r>
            <a:endParaRPr kumimoji="1"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3855370" y="3302848"/>
            <a:ext cx="57502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离婚案件：   妻子接到法院传票</a:t>
            </a:r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kumimoji="1" lang="zh-CN" altLang="en-US" b="1" dirty="0" smtClean="0"/>
              <a:t>诉讼请求：   解除婚姻关系，判决离婚；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 孩子的抚养权归其所有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 两人婚后两套房屋中的一套盼归其名下。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</a:t>
            </a:r>
            <a:endParaRPr kumimoji="1" lang="en-US" altLang="zh-CN" b="1" dirty="0" smtClean="0"/>
          </a:p>
          <a:p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3263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863988" y="292194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87062" y="201313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3803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29951" y="353691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为你开一次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模拟法庭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6106" y="104887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一个真正顶级的律师：</a:t>
            </a:r>
            <a:endParaRPr kumimoji="1" lang="zh-CN" altLang="en-US" sz="2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3792071" y="3536916"/>
            <a:ext cx="80329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b="1" dirty="0" smtClean="0"/>
          </a:p>
          <a:p>
            <a:r>
              <a:rPr kumimoji="1" lang="zh-CN" altLang="en-US" b="1" dirty="0" smtClean="0"/>
              <a:t>律师发现：妻子第一次作为被告，没有任何法庭经历，且要求自己出庭陈述；</a:t>
            </a:r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kumimoji="1" lang="zh-CN" altLang="en-US" b="1" dirty="0" smtClean="0"/>
              <a:t>                   对即将到来的庭审比较焦虑，充满忧虑</a:t>
            </a:r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kumimoji="1" lang="zh-CN" altLang="en-US" b="1" dirty="0" smtClean="0"/>
              <a:t>                    开一次模拟法庭</a:t>
            </a:r>
            <a:endParaRPr kumimoji="1" lang="en-US" altLang="zh-CN" b="1" dirty="0" smtClean="0"/>
          </a:p>
          <a:p>
            <a:endParaRPr kumimoji="1" lang="en-US" altLang="zh-CN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792071" y="1788459"/>
            <a:ext cx="79576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妻子意见：</a:t>
            </a:r>
            <a:r>
              <a:rPr kumimoji="1" lang="en-US" altLang="zh-CN" b="1" dirty="0" smtClean="0"/>
              <a:t>1</a:t>
            </a:r>
            <a:r>
              <a:rPr kumimoji="1" lang="zh-CN" altLang="en-US" b="1" dirty="0" smtClean="0"/>
              <a:t>、孩子抚养权是底线，必须判给妈妈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</a:t>
            </a:r>
            <a:r>
              <a:rPr kumimoji="1" lang="en-US" altLang="zh-CN" b="1" dirty="0" smtClean="0"/>
              <a:t>2</a:t>
            </a:r>
            <a:r>
              <a:rPr kumimoji="1" lang="zh-CN" altLang="en-US" b="1" dirty="0" smtClean="0"/>
              <a:t>、丈夫经营一家公司，而其诉请只字未提公司股权分割的事情，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</a:t>
            </a:r>
            <a:endParaRPr kumimoji="1" lang="en-US" altLang="zh-CN" b="1" dirty="0" smtClean="0"/>
          </a:p>
          <a:p>
            <a:r>
              <a:rPr kumimoji="1" lang="zh-CN" altLang="en-US" b="1" dirty="0"/>
              <a:t> </a:t>
            </a:r>
            <a:r>
              <a:rPr kumimoji="1" lang="zh-CN" altLang="en-US" b="1" dirty="0" smtClean="0"/>
              <a:t>                        要求平均；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8295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5B2B27EE-81C8-8D4E-BFE4-356E385DF31B}"/>
              </a:ext>
            </a:extLst>
          </p:cNvPr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E1D6ABCE-5A5D-C94F-B980-1E70D25F86B3}"/>
              </a:ext>
            </a:extLst>
          </p:cNvPr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35" y="1438835"/>
            <a:ext cx="6420224" cy="46018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00662" y="1499815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模拟法庭不是真实的法庭</a:t>
            </a:r>
            <a:endParaRPr kumimoji="1" lang="en-US" altLang="zh-CN" b="1" dirty="0" smtClean="0"/>
          </a:p>
          <a:p>
            <a:r>
              <a:rPr kumimoji="1" lang="zh-CN" altLang="en-US" b="1" dirty="0" smtClean="0"/>
              <a:t>是对你的案件庭审的预演</a:t>
            </a:r>
            <a:endParaRPr kumimoji="1" lang="en-US" altLang="zh-CN" b="1" dirty="0" smtClean="0"/>
          </a:p>
          <a:p>
            <a:endParaRPr kumimoji="1"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7328647" y="2985247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法官：资深、业务经验最丰富的律师</a:t>
            </a:r>
            <a:endParaRPr kumimoji="1" lang="en-US" altLang="zh-CN" b="1" dirty="0" smtClean="0"/>
          </a:p>
          <a:p>
            <a:endParaRPr kumimoji="1"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328647" y="372150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原告方</a:t>
            </a:r>
            <a:r>
              <a:rPr kumimoji="1" lang="zh-CN" altLang="en-US" b="1" smtClean="0"/>
              <a:t>：律师组织团队担任</a:t>
            </a:r>
            <a:endParaRPr kumimoji="1"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7328647" y="455855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被告方：你</a:t>
            </a:r>
            <a:r>
              <a:rPr kumimoji="1" lang="zh-CN" altLang="en-US" b="1" smtClean="0"/>
              <a:t>可以出庭陈述</a:t>
            </a:r>
            <a:endParaRPr kumimoji="1"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7300662" y="530496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模拟法庭中出现的问题越多，真实庭审中</a:t>
            </a:r>
            <a:endParaRPr kumimoji="1" lang="en-US" altLang="zh-CN" b="1" dirty="0" smtClean="0"/>
          </a:p>
          <a:p>
            <a:r>
              <a:rPr kumimoji="1" lang="zh-CN" altLang="en-US" b="1" dirty="0" smtClean="0"/>
              <a:t>可以避免的错误、漏洞越多</a:t>
            </a:r>
            <a:endParaRPr kumimoji="1"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596347" y="61881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b="1" dirty="0"/>
              <a:t>模拟法庭中，</a:t>
            </a:r>
            <a:r>
              <a:rPr kumimoji="1" lang="zh-CN" altLang="en-US" b="1" dirty="0" smtClean="0"/>
              <a:t>妻子情绪</a:t>
            </a:r>
            <a:r>
              <a:rPr kumimoji="1" lang="zh-CN" altLang="en-US" b="1" dirty="0"/>
              <a:t>失控，</a:t>
            </a:r>
            <a:r>
              <a:rPr kumimoji="1" lang="zh-CN" altLang="en-US" b="1" dirty="0" smtClean="0"/>
              <a:t>泪流满面</a:t>
            </a:r>
            <a:r>
              <a:rPr kumimoji="1" lang="zh-CN" altLang="en-US" b="1" dirty="0"/>
              <a:t>，直至</a:t>
            </a:r>
            <a:r>
              <a:rPr kumimoji="1" lang="zh-CN" altLang="en-US" b="1"/>
              <a:t>歇斯底里</a:t>
            </a:r>
            <a:r>
              <a:rPr kumimoji="1" lang="zh-CN" altLang="en-US" b="1" smtClean="0"/>
              <a:t>。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76999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863988" y="2921947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87062" y="201313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13803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1378" y="3448513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为你的案件全力以赴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认真应诉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03450" y="34485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Heiti SC Medium" pitchFamily="2" charset="-128"/>
                <a:ea typeface="Heiti SC Medium" pitchFamily="2" charset="-128"/>
              </a:rPr>
              <a:t>找到一个靠谱的律师</a:t>
            </a:r>
            <a:endParaRPr lang="en-US" altLang="zh-CN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24833" y="2204109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828540" y="1975687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957814" y="2181826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772164" y="2888398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561" y="107133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总结：接到传票后，你该做什么？</a:t>
            </a:r>
            <a:endParaRPr kumimoji="1"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3733215" y="528978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如何找到一个靠谱的律师：确立你的决策标准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5103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7043664-FD88-034C-86D4-5B7C05C72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0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7A4BCEA-3655-5547-B69B-D3EF97935D6A}"/>
              </a:ext>
            </a:extLst>
          </p:cNvPr>
          <p:cNvSpPr/>
          <p:nvPr/>
        </p:nvSpPr>
        <p:spPr>
          <a:xfrm>
            <a:off x="19291" y="-23062"/>
            <a:ext cx="12192000" cy="6857999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 smtClean="0"/>
          </a:p>
          <a:p>
            <a:pPr algn="ctr"/>
            <a:r>
              <a:rPr kumimoji="1" lang="zh-CN" altLang="en-US" dirty="0"/>
              <a:t> </a:t>
            </a:r>
            <a:r>
              <a:rPr kumimoji="1" lang="zh-CN" altLang="en-US" dirty="0" smtClean="0"/>
              <a:t>                                                 </a:t>
            </a:r>
            <a:endParaRPr kumimoji="1"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="" xmlns:a16="http://schemas.microsoft.com/office/drawing/2014/main" id="{0C1D6B67-EC1E-3046-A2D4-81C1A5A7A2C6}"/>
              </a:ext>
            </a:extLst>
          </p:cNvPr>
          <p:cNvSpPr/>
          <p:nvPr/>
        </p:nvSpPr>
        <p:spPr>
          <a:xfrm>
            <a:off x="1809679" y="2297941"/>
            <a:ext cx="1900581" cy="1900581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="" xmlns:a16="http://schemas.microsoft.com/office/drawing/2014/main" id="{D29C9489-028A-5B41-ADA1-F32BFAD754EA}"/>
              </a:ext>
            </a:extLst>
          </p:cNvPr>
          <p:cNvSpPr/>
          <p:nvPr/>
        </p:nvSpPr>
        <p:spPr>
          <a:xfrm>
            <a:off x="2917676" y="3405938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08D8D934-C931-C040-AA34-EA84B9106374}"/>
              </a:ext>
            </a:extLst>
          </p:cNvPr>
          <p:cNvSpPr/>
          <p:nvPr/>
        </p:nvSpPr>
        <p:spPr>
          <a:xfrm>
            <a:off x="0" y="-863999"/>
            <a:ext cx="11597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当需要展示比较震撼的背景图时的排版，此处的图片为示例图片，照片上盖一层不透明度为</a:t>
            </a:r>
            <a:r>
              <a:rPr lang="en-US" altLang="zh-CN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70%</a:t>
            </a:r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的黑色蒙层</a:t>
            </a:r>
            <a:endParaRPr lang="en-US" altLang="zh-CN" dirty="0">
              <a:solidFill>
                <a:srgbClr val="ED7C3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3213099" y="2294124"/>
            <a:ext cx="8978901" cy="22467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法律没有独立于生活之外的技巧，</a:t>
            </a:r>
            <a:endParaRPr lang="en-US" altLang="zh-CN" sz="28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sz="28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r>
              <a:rPr lang="zh-CN" altLang="en-US" sz="2800" b="1" dirty="0" smtClean="0">
                <a:solidFill>
                  <a:schemeClr val="accent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避免形成自我安慰的判断</a:t>
            </a:r>
            <a:endParaRPr lang="en-US" altLang="zh-CN" sz="28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sz="28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r>
              <a:rPr lang="zh-CN" altLang="en-US" sz="2800" b="1" dirty="0" smtClean="0">
                <a:solidFill>
                  <a:schemeClr val="accent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    只有做好诉讼的准备，才能避免诉讼！或胜诉！</a:t>
            </a:r>
            <a:endParaRPr lang="zh-CN" altLang="en-US" sz="2800" b="1" dirty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394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82691" y="1550990"/>
            <a:ext cx="1900581" cy="1900581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008115" y="2797903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-244753" y="2204657"/>
            <a:ext cx="3955467" cy="593246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D70300">
                      <a:alpha val="43137"/>
                    </a:srgbClr>
                  </a:outerShdw>
                </a:effectLst>
                <a:cs typeface="Arial" pitchFamily="34" charset="0"/>
              </a:rPr>
              <a:t>传票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D703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2209050" y="2239670"/>
            <a:ext cx="89789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你</a:t>
            </a:r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离</a:t>
            </a:r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法院有多远？</a:t>
            </a:r>
            <a:endParaRPr lang="en-US" altLang="zh-CN" sz="2800" b="1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6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7043664-FD88-034C-86D4-5B7C05C72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0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8748214-2AD5-3A40-8E8B-789C1ED27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9"/>
          <a:stretch/>
        </p:blipFill>
        <p:spPr>
          <a:xfrm>
            <a:off x="19291" y="-46127"/>
            <a:ext cx="12192000" cy="688106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7A4BCEA-3655-5547-B69B-D3EF97935D6A}"/>
              </a:ext>
            </a:extLst>
          </p:cNvPr>
          <p:cNvSpPr/>
          <p:nvPr/>
        </p:nvSpPr>
        <p:spPr>
          <a:xfrm>
            <a:off x="19291" y="-23062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7"/>
          <p:cNvSpPr txBox="1"/>
          <p:nvPr/>
        </p:nvSpPr>
        <p:spPr>
          <a:xfrm>
            <a:off x="1625840" y="2644171"/>
            <a:ext cx="8978901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传票：人生危机的一张标准化的试卷</a:t>
            </a:r>
            <a:endParaRPr lang="en-US" altLang="zh-CN" sz="24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zh-CN" altLang="en-US" sz="2400" b="1" dirty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sz="24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sz="24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31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D1325FB-981E-B449-B3DE-77B674229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94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E7CF025-274D-B842-8A4A-B6BA86277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0" b="21446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7A4BCEA-3655-5547-B69B-D3EF97935D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13969" y="2420939"/>
            <a:ext cx="8978901" cy="230832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祝你拥有不怕麻烦的勇气！</a:t>
            </a:r>
            <a:endParaRPr lang="en-US" altLang="zh-CN" sz="24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sz="24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祝你拥有一个无讼的人生！</a:t>
            </a:r>
            <a:endParaRPr lang="en-US" altLang="zh-CN" sz="24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zh-CN" altLang="en-US" sz="2400" b="1" dirty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sz="24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sz="2400" b="1" dirty="0" smtClean="0">
              <a:solidFill>
                <a:schemeClr val="accent2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53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1">
            <a:extLst>
              <a:ext uri="{FF2B5EF4-FFF2-40B4-BE49-F238E27FC236}">
                <a16:creationId xmlns="" xmlns:a16="http://schemas.microsoft.com/office/drawing/2014/main" id="{D82AD078-D2EC-C046-8319-3503E2496F5B}"/>
              </a:ext>
            </a:extLst>
          </p:cNvPr>
          <p:cNvSpPr/>
          <p:nvPr/>
        </p:nvSpPr>
        <p:spPr>
          <a:xfrm>
            <a:off x="5513294" y="1745928"/>
            <a:ext cx="6678705" cy="5132634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F6A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 8">
            <a:extLst>
              <a:ext uri="{FF2B5EF4-FFF2-40B4-BE49-F238E27FC236}">
                <a16:creationId xmlns="" xmlns:a16="http://schemas.microsoft.com/office/drawing/2014/main" id="{1E12B69B-DF2B-EC49-992F-41864164ECF8}"/>
              </a:ext>
            </a:extLst>
          </p:cNvPr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FF67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81744" y="1745928"/>
            <a:ext cx="3013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THANKS</a:t>
            </a:r>
            <a:endParaRPr lang="zh-CN" altLang="en-US" sz="60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403764" y="3076551"/>
            <a:ext cx="1403683" cy="0"/>
          </a:xfrm>
          <a:prstGeom prst="line">
            <a:avLst/>
          </a:prstGeom>
          <a:ln w="82550">
            <a:solidFill>
              <a:schemeClr val="bg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1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2135324" y="2850955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220143" y="1969335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35171" y="2200560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90173" y="3428405"/>
            <a:ext cx="1646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latin typeface="Heiti SC Medium" pitchFamily="2" charset="-128"/>
                <a:ea typeface="Heiti SC Medium" pitchFamily="2" charset="-128"/>
              </a:rPr>
              <a:t>   想认怂，</a:t>
            </a:r>
            <a:endParaRPr lang="en-US" altLang="zh-CN" sz="2400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sz="2400" dirty="0" smtClean="0">
                <a:latin typeface="Heiti SC Medium" pitchFamily="2" charset="-128"/>
                <a:ea typeface="Heiti SC Medium" pitchFamily="2" charset="-128"/>
              </a:rPr>
              <a:t>不战而退</a:t>
            </a:r>
            <a:endParaRPr lang="en-US" altLang="zh-CN" sz="2400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27058" y="3516260"/>
            <a:ext cx="1877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zh-CN" altLang="en-US" sz="2400" dirty="0" smtClean="0">
                <a:latin typeface="Heiti SC Medium" pitchFamily="2" charset="-128"/>
                <a:ea typeface="Heiti SC Medium" pitchFamily="2" charset="-128"/>
              </a:rPr>
              <a:t> 失去理智，</a:t>
            </a:r>
            <a:endParaRPr lang="en-US" altLang="zh-CN" sz="2400" dirty="0" smtClean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sz="2400" dirty="0" smtClean="0">
                <a:latin typeface="Heiti SC Medium" pitchFamily="2" charset="-128"/>
                <a:ea typeface="Heiti SC Medium" pitchFamily="2" charset="-128"/>
              </a:rPr>
              <a:t>决战到底</a:t>
            </a:r>
            <a:endParaRPr lang="en-US" altLang="zh-CN" sz="2400" dirty="0" smtClean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22618" y="1939289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4980" y="2175474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062629" y="2882913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025093" y="1970762"/>
            <a:ext cx="1181717" cy="1181717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630525" y="2145428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070182" y="2820725"/>
            <a:ext cx="238093" cy="238093"/>
          </a:xfrm>
          <a:prstGeom prst="ellipse">
            <a:avLst/>
          </a:prstGeom>
          <a:solidFill>
            <a:srgbClr val="FF6A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C86C2400-F31B-D045-AC01-C2EA7B15D274}"/>
              </a:ext>
            </a:extLst>
          </p:cNvPr>
          <p:cNvSpPr/>
          <p:nvPr/>
        </p:nvSpPr>
        <p:spPr>
          <a:xfrm>
            <a:off x="0" y="-700064"/>
            <a:ext cx="11588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6700"/>
                </a:solidFill>
                <a:latin typeface="Heiti SC Medium" pitchFamily="2" charset="-128"/>
                <a:ea typeface="Heiti SC Medium" pitchFamily="2" charset="-128"/>
              </a:rPr>
              <a:t>目录展示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如果想增加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去除观点数量，复制增加</a:t>
            </a:r>
            <a:r>
              <a:rPr lang="en-US" altLang="zh-CN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lang="zh-CN" altLang="en-US" b="1" dirty="0">
                <a:solidFill>
                  <a:srgbClr val="FF67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去除，间距均分</a:t>
            </a:r>
            <a:endParaRPr lang="en-US" altLang="zh-CN" b="1" dirty="0">
              <a:solidFill>
                <a:srgbClr val="FF67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7562" y="348877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mtClean="0"/>
              <a:t>      心态</a:t>
            </a:r>
            <a:r>
              <a:rPr kumimoji="1" lang="zh-CN" altLang="en-US" sz="2400" b="1" dirty="0" smtClean="0"/>
              <a:t>崩溃，</a:t>
            </a:r>
            <a:endParaRPr kumimoji="1" lang="en-US" altLang="zh-CN" sz="2400" b="1" dirty="0" smtClean="0"/>
          </a:p>
          <a:p>
            <a:r>
              <a:rPr kumimoji="1" lang="zh-CN" altLang="en-US" sz="2400" b="1" dirty="0" smtClean="0"/>
              <a:t>将律师当心理医生</a:t>
            </a:r>
            <a:endParaRPr kumimoji="1" lang="zh-CN" altLang="en-US" sz="2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9134682" y="2248389"/>
            <a:ext cx="956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40941" y="4625788"/>
            <a:ext cx="32015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和大怨，必有馀怨</a:t>
            </a:r>
            <a:endParaRPr kumimoji="1" lang="en-US" altLang="zh-CN" dirty="0" smtClean="0"/>
          </a:p>
          <a:p>
            <a:r>
              <a:rPr kumimoji="1" lang="zh-CN" altLang="en-US" dirty="0" smtClean="0"/>
              <a:t>抱怨以德，安可以为善？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是以圣人执左契，而不责于人</a:t>
            </a:r>
            <a:endParaRPr kumimoji="1" lang="en-US" altLang="zh-CN" dirty="0" smtClean="0"/>
          </a:p>
          <a:p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                             </a:t>
            </a:r>
            <a:r>
              <a:rPr kumimoji="1" lang="en-US" altLang="zh-CN" sz="1600" dirty="0" smtClean="0"/>
              <a:t>---《</a:t>
            </a:r>
            <a:r>
              <a:rPr kumimoji="1" lang="zh-CN" altLang="en-US" sz="1600" dirty="0" smtClean="0"/>
              <a:t>道德经</a:t>
            </a:r>
            <a:r>
              <a:rPr kumimoji="1" lang="en-US" altLang="zh-CN" sz="1600" dirty="0" smtClean="0"/>
              <a:t>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025093" y="48046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/>
              <a:t>诉讼的正当性</a:t>
            </a:r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92957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163670" y="200353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接到传票后，最糟糕的做法</a:t>
            </a:r>
            <a:endParaRPr kumimoji="1" lang="zh-CN" altLang="en-US" sz="2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137228" y="3442448"/>
            <a:ext cx="6043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                             漠视传票</a:t>
            </a:r>
            <a:endParaRPr kumimoji="1" lang="en-US" altLang="zh-CN" sz="2400" b="1" dirty="0" smtClean="0"/>
          </a:p>
          <a:p>
            <a:endParaRPr kumimoji="1" lang="en-US" altLang="zh-CN" sz="2400" b="1" dirty="0"/>
          </a:p>
          <a:p>
            <a:endParaRPr kumimoji="1" lang="en-US" altLang="zh-CN" sz="2400" b="1" dirty="0" smtClean="0"/>
          </a:p>
          <a:p>
            <a:r>
              <a:rPr kumimoji="1" lang="zh-CN" altLang="en-US" sz="2400" b="1" dirty="0"/>
              <a:t> </a:t>
            </a:r>
            <a:r>
              <a:rPr kumimoji="1" lang="zh-CN" altLang="en-US" sz="2400" b="1" dirty="0" smtClean="0"/>
              <a:t>          庭审将在你缺席的情况下开始。。。</a:t>
            </a:r>
            <a:endParaRPr kumimoji="1" lang="zh-CN" altLang="en-US" sz="2400" b="1" dirty="0"/>
          </a:p>
        </p:txBody>
      </p:sp>
      <p:sp>
        <p:nvSpPr>
          <p:cNvPr id="15" name="椭圆 14"/>
          <p:cNvSpPr/>
          <p:nvPr/>
        </p:nvSpPr>
        <p:spPr>
          <a:xfrm>
            <a:off x="945730" y="2003532"/>
            <a:ext cx="1900581" cy="1900581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2196374" y="3111528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55641" y="26306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 smtClean="0">
                <a:solidFill>
                  <a:schemeClr val="bg1"/>
                </a:solidFill>
              </a:rPr>
              <a:t>传票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82691" y="1550990"/>
            <a:ext cx="1900581" cy="1900581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008115" y="2797903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-244753" y="2204657"/>
            <a:ext cx="3955467" cy="593246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D70300">
                      <a:alpha val="43137"/>
                    </a:srgbClr>
                  </a:outerShdw>
                </a:effectLst>
                <a:cs typeface="Arial" pitchFamily="34" charset="0"/>
              </a:rPr>
              <a:t>传票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D703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3069664" y="2673701"/>
            <a:ext cx="8978901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传票：法律权威和公权力的象征</a:t>
            </a:r>
            <a:r>
              <a:rPr lang="zh-CN" altLang="en-US" sz="24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之一</a:t>
            </a:r>
            <a:endParaRPr lang="en-US" altLang="zh-CN" sz="2400" b="1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sz="24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sz="2400" b="1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sz="2400" b="1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3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87E2818D-5153-B14A-B3D2-7A1E71C6C665}"/>
              </a:ext>
            </a:extLst>
          </p:cNvPr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E9F8CF00-CDBD-AF48-92DD-DFD2F9FA6A2D}"/>
              </a:ext>
            </a:extLst>
          </p:cNvPr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6D171BB3-277E-A544-A588-4CDC8C806545}"/>
              </a:ext>
            </a:extLst>
          </p:cNvPr>
          <p:cNvSpPr/>
          <p:nvPr/>
        </p:nvSpPr>
        <p:spPr>
          <a:xfrm>
            <a:off x="1483556" y="-827322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可用于描述观点，文字</a:t>
            </a:r>
            <a:r>
              <a:rPr lang="en-US" altLang="zh-CN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+</a:t>
            </a:r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进度类的展示形式</a:t>
            </a:r>
            <a:endParaRPr lang="en-US" altLang="zh-CN" dirty="0">
              <a:solidFill>
                <a:srgbClr val="ED7C3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919630"/>
            <a:ext cx="9950824" cy="373305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87961" y="5055837"/>
            <a:ext cx="83567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400" b="1" kern="100" dirty="0">
                <a:latin typeface="Calibri" charset="0"/>
                <a:ea typeface="宋体" charset="-122"/>
                <a:cs typeface="Times New Roman" charset="0"/>
              </a:rPr>
              <a:t> </a:t>
            </a:r>
            <a:endParaRPr lang="zh-CN" altLang="zh-CN" sz="1400" kern="100" dirty="0">
              <a:latin typeface="Calibri" charset="0"/>
              <a:ea typeface="宋体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b="1" kern="100" dirty="0" smtClean="0">
                <a:latin typeface="Calibri" charset="0"/>
                <a:ea typeface="宋体" charset="-122"/>
                <a:cs typeface="Times New Roman" charset="0"/>
              </a:rPr>
              <a:t>中国</a:t>
            </a:r>
            <a:r>
              <a:rPr lang="zh-CN" altLang="zh-CN" sz="1400" b="1" kern="100" dirty="0">
                <a:latin typeface="Calibri" charset="0"/>
                <a:ea typeface="宋体" charset="-122"/>
                <a:cs typeface="Times New Roman" charset="0"/>
              </a:rPr>
              <a:t>审判流程信息公开网：</a:t>
            </a:r>
            <a:r>
              <a:rPr lang="en-US" altLang="zh-CN" sz="1400" kern="100" dirty="0">
                <a:latin typeface="Calibri" charset="0"/>
                <a:ea typeface="宋体" charset="-122"/>
                <a:cs typeface="Times New Roman" charset="0"/>
              </a:rPr>
              <a:t>3.7</a:t>
            </a:r>
            <a:r>
              <a:rPr lang="zh-CN" altLang="zh-CN" sz="1400" kern="100" dirty="0">
                <a:latin typeface="Calibri" charset="0"/>
                <a:ea typeface="宋体" charset="-122"/>
                <a:cs typeface="Times New Roman" charset="0"/>
              </a:rPr>
              <a:t>亿项（至</a:t>
            </a:r>
            <a:r>
              <a:rPr lang="en-US" altLang="zh-CN" sz="1400" kern="100" dirty="0">
                <a:latin typeface="Calibri" charset="0"/>
                <a:ea typeface="宋体" charset="-122"/>
                <a:cs typeface="Times New Roman" charset="0"/>
              </a:rPr>
              <a:t>2019</a:t>
            </a:r>
            <a:r>
              <a:rPr lang="zh-CN" altLang="zh-CN" sz="1400" kern="100" dirty="0">
                <a:latin typeface="Calibri" charset="0"/>
                <a:ea typeface="宋体" charset="-122"/>
                <a:cs typeface="Times New Roman" charset="0"/>
              </a:rPr>
              <a:t>年</a:t>
            </a:r>
            <a:r>
              <a:rPr lang="en-US" altLang="zh-CN" sz="1400" kern="100" dirty="0">
                <a:latin typeface="Calibri" charset="0"/>
                <a:ea typeface="宋体" charset="-122"/>
                <a:cs typeface="Times New Roman" charset="0"/>
              </a:rPr>
              <a:t>2</a:t>
            </a:r>
            <a:r>
              <a:rPr lang="zh-CN" altLang="zh-CN" sz="1400" kern="100" dirty="0">
                <a:latin typeface="Calibri" charset="0"/>
                <a:ea typeface="宋体" charset="-122"/>
                <a:cs typeface="Times New Roman" charset="0"/>
              </a:rPr>
              <a:t>月份）</a:t>
            </a:r>
          </a:p>
          <a:p>
            <a:pPr algn="just">
              <a:spcAft>
                <a:spcPts val="0"/>
              </a:spcAft>
            </a:pPr>
            <a:r>
              <a:rPr lang="zh-CN" altLang="zh-CN" sz="1400" b="1" kern="100" dirty="0" smtClean="0">
                <a:latin typeface="Calibri" charset="0"/>
                <a:ea typeface="宋体" charset="-122"/>
                <a:cs typeface="Times New Roman" charset="0"/>
              </a:rPr>
              <a:t>中国</a:t>
            </a:r>
            <a:r>
              <a:rPr lang="zh-CN" altLang="zh-CN" sz="1400" b="1" kern="100" dirty="0">
                <a:latin typeface="Calibri" charset="0"/>
                <a:ea typeface="宋体" charset="-122"/>
                <a:cs typeface="Times New Roman" charset="0"/>
              </a:rPr>
              <a:t>庭审公开网：</a:t>
            </a:r>
            <a:r>
              <a:rPr lang="zh-CN" altLang="zh-CN" sz="1400" kern="100" dirty="0">
                <a:latin typeface="Calibri" charset="0"/>
                <a:ea typeface="宋体" charset="-122"/>
                <a:cs typeface="Times New Roman" charset="0"/>
              </a:rPr>
              <a:t>直播庭审</a:t>
            </a:r>
            <a:r>
              <a:rPr lang="en-US" altLang="zh-CN" sz="1400" kern="100" dirty="0">
                <a:latin typeface="Calibri" charset="0"/>
                <a:ea typeface="宋体" charset="-122"/>
                <a:cs typeface="Times New Roman" charset="0"/>
              </a:rPr>
              <a:t>259</a:t>
            </a:r>
            <a:r>
              <a:rPr lang="zh-CN" altLang="zh-CN" sz="1400" kern="100" dirty="0">
                <a:latin typeface="Calibri" charset="0"/>
                <a:ea typeface="宋体" charset="-122"/>
                <a:cs typeface="Times New Roman" charset="0"/>
              </a:rPr>
              <a:t>万</a:t>
            </a:r>
            <a:r>
              <a:rPr lang="zh-CN" altLang="zh-CN" sz="1400" kern="100" dirty="0" smtClean="0">
                <a:latin typeface="Calibri" charset="0"/>
                <a:ea typeface="宋体" charset="-122"/>
                <a:cs typeface="Times New Roman" charset="0"/>
              </a:rPr>
              <a:t>件</a:t>
            </a:r>
            <a:endParaRPr lang="zh-CN" altLang="zh-CN" sz="1400" kern="100" dirty="0">
              <a:latin typeface="Calibri" charset="0"/>
              <a:ea typeface="宋体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b="1" kern="100" dirty="0" smtClean="0">
                <a:latin typeface="Calibri" charset="0"/>
                <a:ea typeface="宋体" charset="-122"/>
                <a:cs typeface="Times New Roman" charset="0"/>
              </a:rPr>
              <a:t>中国</a:t>
            </a:r>
            <a:r>
              <a:rPr lang="zh-CN" altLang="zh-CN" sz="1400" b="1" kern="100" dirty="0">
                <a:latin typeface="Calibri" charset="0"/>
                <a:ea typeface="宋体" charset="-122"/>
                <a:cs typeface="Times New Roman" charset="0"/>
              </a:rPr>
              <a:t>裁判文书公开网：</a:t>
            </a:r>
            <a:r>
              <a:rPr lang="en-US" altLang="zh-CN" sz="1400" kern="100" dirty="0">
                <a:latin typeface="Calibri" charset="0"/>
                <a:ea typeface="宋体" charset="-122"/>
                <a:cs typeface="Times New Roman" charset="0"/>
              </a:rPr>
              <a:t>6328</a:t>
            </a:r>
            <a:r>
              <a:rPr lang="zh-CN" altLang="zh-CN" sz="1400" kern="100" dirty="0">
                <a:latin typeface="Calibri" charset="0"/>
                <a:ea typeface="宋体" charset="-122"/>
                <a:cs typeface="Times New Roman" charset="0"/>
              </a:rPr>
              <a:t>万份，访问量</a:t>
            </a:r>
            <a:r>
              <a:rPr lang="en-US" altLang="zh-CN" sz="1400" kern="100" dirty="0">
                <a:latin typeface="Calibri" charset="0"/>
                <a:ea typeface="宋体" charset="-122"/>
                <a:cs typeface="Times New Roman" charset="0"/>
              </a:rPr>
              <a:t>226</a:t>
            </a:r>
            <a:r>
              <a:rPr lang="zh-CN" altLang="zh-CN" sz="1400" kern="100" dirty="0">
                <a:latin typeface="Calibri" charset="0"/>
                <a:ea typeface="宋体" charset="-122"/>
                <a:cs typeface="Times New Roman" charset="0"/>
              </a:rPr>
              <a:t>亿次</a:t>
            </a:r>
          </a:p>
          <a:p>
            <a:pPr algn="just">
              <a:spcAft>
                <a:spcPts val="0"/>
              </a:spcAft>
            </a:pPr>
            <a:r>
              <a:rPr lang="zh-CN" altLang="zh-CN" sz="1400" b="1" kern="100" dirty="0" smtClean="0">
                <a:latin typeface="Calibri" charset="0"/>
                <a:ea typeface="宋体" charset="-122"/>
                <a:cs typeface="Times New Roman" charset="0"/>
              </a:rPr>
              <a:t>中国</a:t>
            </a:r>
            <a:r>
              <a:rPr lang="zh-CN" altLang="zh-CN" sz="1400" b="1" kern="100" dirty="0">
                <a:latin typeface="Calibri" charset="0"/>
                <a:ea typeface="宋体" charset="-122"/>
                <a:cs typeface="Times New Roman" charset="0"/>
              </a:rPr>
              <a:t>执行信息公开网：</a:t>
            </a:r>
            <a:r>
              <a:rPr lang="zh-CN" altLang="zh-CN" sz="1400" kern="100" dirty="0">
                <a:latin typeface="Calibri" charset="0"/>
                <a:ea typeface="宋体" charset="-122"/>
                <a:cs typeface="Times New Roman" charset="0"/>
              </a:rPr>
              <a:t>一处失信、处处受限</a:t>
            </a:r>
            <a:endParaRPr lang="zh-CN" altLang="zh-CN" sz="1400" kern="100" dirty="0">
              <a:effectLst/>
              <a:latin typeface="Calibri" charset="0"/>
              <a:ea typeface="宋体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2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82691" y="1550990"/>
            <a:ext cx="1900581" cy="1900581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008115" y="2797903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-244753" y="2204657"/>
            <a:ext cx="3955467" cy="593246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D70300">
                      <a:alpha val="43137"/>
                    </a:srgbClr>
                  </a:outerShdw>
                </a:effectLst>
                <a:cs typeface="Arial" pitchFamily="34" charset="0"/>
              </a:rPr>
              <a:t>传票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D703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3272" y="635712"/>
            <a:ext cx="4397189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传票到来</a:t>
            </a:r>
            <a:r>
              <a:rPr lang="en-US" altLang="zh-CN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=</a:t>
            </a:r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危机到来</a:t>
            </a:r>
            <a:endParaRPr lang="zh-CN" altLang="en-US" sz="28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2591010" y="2662030"/>
            <a:ext cx="8978901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必须穷尽所能，审慎认真对待：</a:t>
            </a:r>
            <a:endParaRPr lang="en-US" altLang="zh-CN" sz="2800" b="1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endParaRPr lang="en-US" altLang="zh-CN" sz="2800" b="1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algn="ctr"/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告诉法庭真相</a:t>
            </a:r>
            <a:endParaRPr lang="en-US" altLang="zh-CN" sz="2800" b="1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37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02522" y="710430"/>
            <a:ext cx="474735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FF6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EBBB926-B825-B74E-A578-469AE792BD99}"/>
              </a:ext>
            </a:extLst>
          </p:cNvPr>
          <p:cNvSpPr/>
          <p:nvPr/>
        </p:nvSpPr>
        <p:spPr>
          <a:xfrm>
            <a:off x="1483556" y="-82732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D7C31"/>
                </a:solidFill>
                <a:latin typeface="Heiti SC Medium" pitchFamily="2" charset="-128"/>
                <a:ea typeface="Heiti SC Medium" pitchFamily="2" charset="-128"/>
              </a:rPr>
              <a:t>可用于描述观点，文字类的展示形式</a:t>
            </a:r>
            <a:endParaRPr lang="en-US" altLang="zh-CN" dirty="0">
              <a:solidFill>
                <a:srgbClr val="ED7C3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899768" y="3241210"/>
            <a:ext cx="897890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2" charset="-122"/>
                <a:ea typeface="微软雅黑" panose="020B0503020204020204" pitchFamily="2" charset="-122"/>
              </a:rPr>
              <a:t>避免让诉讼结果成为你的纯粹风险</a:t>
            </a:r>
            <a:endParaRPr lang="en-US" altLang="zh-CN" sz="2800" b="1" dirty="0" smtClean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51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2096</Words>
  <Application>Microsoft Macintosh PowerPoint</Application>
  <PresentationFormat>宽屏</PresentationFormat>
  <Paragraphs>309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Calibri</vt:lpstr>
      <vt:lpstr>Heiti SC Light</vt:lpstr>
      <vt:lpstr>Heiti SC Medium</vt:lpstr>
      <vt:lpstr>Microsoft YaHei</vt:lpstr>
      <vt:lpstr>Times New Roman</vt:lpstr>
      <vt:lpstr>等线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江杰</dc:creator>
  <cp:lastModifiedBy>Microsoft Office 用户</cp:lastModifiedBy>
  <cp:revision>202</cp:revision>
  <dcterms:created xsi:type="dcterms:W3CDTF">2016-01-19T08:46:18Z</dcterms:created>
  <dcterms:modified xsi:type="dcterms:W3CDTF">2019-08-04T00:53:43Z</dcterms:modified>
</cp:coreProperties>
</file>